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1"/>
  </p:notesMasterIdLst>
  <p:sldIdLst>
    <p:sldId id="256" r:id="rId2"/>
    <p:sldId id="274" r:id="rId3"/>
    <p:sldId id="269" r:id="rId4"/>
    <p:sldId id="259" r:id="rId5"/>
    <p:sldId id="285" r:id="rId6"/>
    <p:sldId id="287" r:id="rId7"/>
    <p:sldId id="288" r:id="rId8"/>
    <p:sldId id="286" r:id="rId9"/>
    <p:sldId id="273" r:id="rId10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A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B35D6-7F57-4A40-84E4-F67175035044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E5865-4BFA-4163-83C1-4B7FE559E6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107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787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328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5574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40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2602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891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014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14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026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521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356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054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492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231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60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6F513-2A97-4674-AA37-BEEB0A0BFF86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FBDA613-46F2-47BE-95F0-923FC02EF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94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9A7C86-2FE6-8D78-9C21-4E5687FBB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令和７年度　第２回</a:t>
            </a:r>
            <a:br>
              <a:rPr kumimoji="1" lang="en-US" altLang="ja-JP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運営推進会議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89A5C55-9375-4033-C8D9-FD6140167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281742"/>
            <a:ext cx="7766936" cy="109689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kumimoji="1"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社会福祉法人　奉優会</a:t>
            </a:r>
            <a:endParaRPr kumimoji="1" lang="en-US" altLang="ja-JP" sz="2400" dirty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優っくり看護小規模多機能介護両国</a:t>
            </a:r>
            <a:endParaRPr lang="en-US" altLang="ja-JP" sz="2400" dirty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2025</a:t>
            </a:r>
            <a:r>
              <a:rPr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</a:t>
            </a:r>
            <a:r>
              <a:rPr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r>
              <a:rPr lang="en-US" altLang="ja-JP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13</a:t>
            </a:r>
            <a:r>
              <a:rPr lang="ja-JP" altLang="en-US" sz="2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時～</a:t>
            </a:r>
            <a:endParaRPr lang="en-US" altLang="ja-JP" sz="2400" dirty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366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ADC1F6-1FE2-6B7A-56D6-6062B819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次第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4A9A521-D3D5-80CF-5DB5-2BF161616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2045691"/>
            <a:ext cx="8596668" cy="576262"/>
          </a:xfrm>
        </p:spPr>
        <p:txBody>
          <a:bodyPr/>
          <a:lstStyle/>
          <a:p>
            <a:pPr algn="ctr"/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目次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384684-DC5A-EE07-8CC0-473F12BB4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744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・活動報告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・ヒヤリハット・事故報告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・日々の様子紹介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・今後のスケジュール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・質疑応答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A287C7-DE72-3166-AA13-F3314A205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68" y="4022695"/>
            <a:ext cx="2574079" cy="25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5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0A7546-7D20-F165-5C6C-041B17F2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事業所概要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EC1E18-4F86-3C33-2DB4-97584AB8E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4181"/>
            <a:ext cx="8596668" cy="453604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●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看護小規模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多機能介護両国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b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・所在地　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墨田区両国２丁目５番１３号ー８階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・定員　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１８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名登録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▸通い　９名（１日）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▸宿泊　　４名（１日）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・職員体制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▸管理者　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▸介護支援専門員（ケアマネジャー）　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▸看護師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▸介護士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7708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0A7546-7D20-F165-5C6C-041B17F2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89" y="837875"/>
            <a:ext cx="4661284" cy="523241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・利用者人数　</a:t>
            </a:r>
            <a:r>
              <a:rPr kumimoji="1"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</a:t>
            </a:r>
            <a:r>
              <a:rPr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７</a:t>
            </a:r>
            <a:r>
              <a:rPr kumimoji="1"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年７</a:t>
            </a:r>
            <a:r>
              <a:rPr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r>
              <a:rPr kumimoji="1" lang="ja-JP" altLang="en-US" sz="15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現在</a:t>
            </a:r>
          </a:p>
        </p:txBody>
      </p:sp>
      <p:graphicFrame>
        <p:nvGraphicFramePr>
          <p:cNvPr id="7" name="表 4">
            <a:extLst>
              <a:ext uri="{FF2B5EF4-FFF2-40B4-BE49-F238E27FC236}">
                <a16:creationId xmlns:a16="http://schemas.microsoft.com/office/drawing/2014/main" id="{EC6E8637-E4BD-7AEA-E577-4160721A73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51207"/>
              </p:ext>
            </p:extLst>
          </p:nvPr>
        </p:nvGraphicFramePr>
        <p:xfrm>
          <a:off x="1318292" y="1468828"/>
          <a:ext cx="540571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906">
                  <a:extLst>
                    <a:ext uri="{9D8B030D-6E8A-4147-A177-3AD203B41FA5}">
                      <a16:colId xmlns:a16="http://schemas.microsoft.com/office/drawing/2014/main" val="2841653915"/>
                    </a:ext>
                  </a:extLst>
                </a:gridCol>
                <a:gridCol w="1801906">
                  <a:extLst>
                    <a:ext uri="{9D8B030D-6E8A-4147-A177-3AD203B41FA5}">
                      <a16:colId xmlns:a16="http://schemas.microsoft.com/office/drawing/2014/main" val="1391343973"/>
                    </a:ext>
                  </a:extLst>
                </a:gridCol>
                <a:gridCol w="1801906">
                  <a:extLst>
                    <a:ext uri="{9D8B030D-6E8A-4147-A177-3AD203B41FA5}">
                      <a16:colId xmlns:a16="http://schemas.microsoft.com/office/drawing/2014/main" val="418876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男性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女性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合計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551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24102"/>
                  </a:ext>
                </a:extLst>
              </a:tr>
            </a:tbl>
          </a:graphicData>
        </a:graphic>
      </p:graphicFrame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71FD2466-C609-BBB1-3FF2-BEA2D44223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056119"/>
              </p:ext>
            </p:extLst>
          </p:nvPr>
        </p:nvGraphicFramePr>
        <p:xfrm>
          <a:off x="1318292" y="2425931"/>
          <a:ext cx="60415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316">
                  <a:extLst>
                    <a:ext uri="{9D8B030D-6E8A-4147-A177-3AD203B41FA5}">
                      <a16:colId xmlns:a16="http://schemas.microsoft.com/office/drawing/2014/main" val="418876721"/>
                    </a:ext>
                  </a:extLst>
                </a:gridCol>
                <a:gridCol w="1208316">
                  <a:extLst>
                    <a:ext uri="{9D8B030D-6E8A-4147-A177-3AD203B41FA5}">
                      <a16:colId xmlns:a16="http://schemas.microsoft.com/office/drawing/2014/main" val="3558444217"/>
                    </a:ext>
                  </a:extLst>
                </a:gridCol>
                <a:gridCol w="1208316">
                  <a:extLst>
                    <a:ext uri="{9D8B030D-6E8A-4147-A177-3AD203B41FA5}">
                      <a16:colId xmlns:a16="http://schemas.microsoft.com/office/drawing/2014/main" val="3190007100"/>
                    </a:ext>
                  </a:extLst>
                </a:gridCol>
                <a:gridCol w="1208316">
                  <a:extLst>
                    <a:ext uri="{9D8B030D-6E8A-4147-A177-3AD203B41FA5}">
                      <a16:colId xmlns:a16="http://schemas.microsoft.com/office/drawing/2014/main" val="3075128319"/>
                    </a:ext>
                  </a:extLst>
                </a:gridCol>
                <a:gridCol w="1208316">
                  <a:extLst>
                    <a:ext uri="{9D8B030D-6E8A-4147-A177-3AD203B41FA5}">
                      <a16:colId xmlns:a16="http://schemas.microsoft.com/office/drawing/2014/main" val="3063607641"/>
                    </a:ext>
                  </a:extLst>
                </a:gridCol>
              </a:tblGrid>
              <a:tr h="2277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要介護１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要介護２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要介護３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要介護４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要介護５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551715"/>
                  </a:ext>
                </a:extLst>
              </a:tr>
              <a:tr h="258544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24102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1207D5-394B-BC82-33A1-BCAB2F9429C6}"/>
              </a:ext>
            </a:extLst>
          </p:cNvPr>
          <p:cNvSpPr txBox="1"/>
          <p:nvPr/>
        </p:nvSpPr>
        <p:spPr>
          <a:xfrm>
            <a:off x="7192619" y="1905278"/>
            <a:ext cx="251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平均介護度　２</a:t>
            </a:r>
            <a:r>
              <a:rPr kumimoji="1" lang="en-US" altLang="ja-JP" b="1" dirty="0"/>
              <a:t>.</a:t>
            </a:r>
            <a:r>
              <a:rPr kumimoji="1" lang="ja-JP" altLang="en-US" b="1" dirty="0"/>
              <a:t>７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22628A8-B8C4-066B-D144-66E4C31ECB63}"/>
              </a:ext>
            </a:extLst>
          </p:cNvPr>
          <p:cNvSpPr txBox="1"/>
          <p:nvPr/>
        </p:nvSpPr>
        <p:spPr>
          <a:xfrm>
            <a:off x="3932182" y="3493438"/>
            <a:ext cx="3641636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ja-JP" altLang="en-US" b="1" dirty="0"/>
              <a:t>５月入退去状況</a:t>
            </a:r>
            <a:endParaRPr kumimoji="1" lang="en-US" altLang="ja-JP" b="1" dirty="0"/>
          </a:p>
          <a:p>
            <a:pPr marL="0" indent="0">
              <a:buNone/>
            </a:pPr>
            <a:br>
              <a:rPr kumimoji="1" lang="en-US" altLang="ja-JP" b="1" dirty="0"/>
            </a:br>
            <a:r>
              <a:rPr kumimoji="1" lang="ja-JP" altLang="en-US" b="1" dirty="0"/>
              <a:t>・特養に入所１名</a:t>
            </a:r>
            <a:endParaRPr kumimoji="1" lang="en-US" altLang="ja-JP" b="1" dirty="0"/>
          </a:p>
          <a:p>
            <a:pPr marL="0" indent="0">
              <a:buNone/>
            </a:pPr>
            <a:r>
              <a:rPr kumimoji="1" lang="ja-JP" altLang="en-US" b="1" dirty="0"/>
              <a:t>・デイサービスにサービス変更</a:t>
            </a:r>
            <a:endParaRPr kumimoji="1" lang="en-US" altLang="ja-JP" b="1" dirty="0"/>
          </a:p>
          <a:p>
            <a:pPr marL="0" indent="0">
              <a:buNone/>
            </a:pPr>
            <a:r>
              <a:rPr kumimoji="1" lang="ja-JP" altLang="en-US" b="1" dirty="0"/>
              <a:t>・退院後施設入居予定１名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FD32F9-7DF9-81A6-76EC-01F807B608FC}"/>
              </a:ext>
            </a:extLst>
          </p:cNvPr>
          <p:cNvSpPr txBox="1"/>
          <p:nvPr/>
        </p:nvSpPr>
        <p:spPr>
          <a:xfrm>
            <a:off x="902085" y="5122087"/>
            <a:ext cx="373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・ひやりはっと報告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５月・・・１件　６月・・・４件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213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0A7546-7D20-F165-5C6C-041B17F2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85" y="551636"/>
            <a:ext cx="8596668" cy="1320800"/>
          </a:xfrm>
        </p:spPr>
        <p:txBody>
          <a:bodyPr/>
          <a:lstStyle/>
          <a:p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活動報告⓵</a:t>
            </a:r>
            <a:endParaRPr kumimoji="1" lang="ja-JP" altLang="en-US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65F5B38E-2DBA-EF08-E5A4-166294226C9A}"/>
              </a:ext>
            </a:extLst>
          </p:cNvPr>
          <p:cNvSpPr/>
          <p:nvPr/>
        </p:nvSpPr>
        <p:spPr>
          <a:xfrm>
            <a:off x="342510" y="5297287"/>
            <a:ext cx="2511701" cy="2310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七夕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7CD2C68A-CB00-0644-CECB-72C12027CA98}"/>
              </a:ext>
            </a:extLst>
          </p:cNvPr>
          <p:cNvSpPr/>
          <p:nvPr/>
        </p:nvSpPr>
        <p:spPr>
          <a:xfrm>
            <a:off x="4002759" y="6426549"/>
            <a:ext cx="1499569" cy="408124"/>
          </a:xfrm>
          <a:prstGeom prst="roundRect">
            <a:avLst>
              <a:gd name="adj" fmla="val 1864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散歩・外出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1D13BC8-683C-B3BA-D9C5-6AD6F264D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0" y="1560713"/>
            <a:ext cx="2568639" cy="34248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08461B7-6FF4-D5C8-369D-66BCA72D0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2" y="1872436"/>
            <a:ext cx="2477278" cy="330303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55F7956-B309-71A0-9F64-D95C1312D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73" y="1560713"/>
            <a:ext cx="2568639" cy="342485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2905734-7003-0954-9BBC-8D8BE7C39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57" y="4173542"/>
            <a:ext cx="3548175" cy="266113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E44C8D7-260B-C02A-ED4A-7599E6232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36914"/>
            <a:ext cx="2273559" cy="2661131"/>
          </a:xfrm>
          <a:prstGeom prst="rect">
            <a:avLst/>
          </a:prstGeom>
        </p:spPr>
      </p:pic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D58AA694-9665-8AEB-CC11-DC05A8C21409}"/>
              </a:ext>
            </a:extLst>
          </p:cNvPr>
          <p:cNvSpPr/>
          <p:nvPr/>
        </p:nvSpPr>
        <p:spPr>
          <a:xfrm>
            <a:off x="370978" y="5297287"/>
            <a:ext cx="2511701" cy="2310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七夕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625AFD1E-7A25-4F59-205C-CEFAB202017F}"/>
              </a:ext>
            </a:extLst>
          </p:cNvPr>
          <p:cNvSpPr/>
          <p:nvPr/>
        </p:nvSpPr>
        <p:spPr>
          <a:xfrm>
            <a:off x="3143533" y="5273028"/>
            <a:ext cx="2511701" cy="2310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江戸川区自然動物園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EC54B8FB-17A5-D861-CEE3-11CB9BEDF84B}"/>
              </a:ext>
            </a:extLst>
          </p:cNvPr>
          <p:cNvSpPr/>
          <p:nvPr/>
        </p:nvSpPr>
        <p:spPr>
          <a:xfrm>
            <a:off x="6269728" y="1007974"/>
            <a:ext cx="1989203" cy="408124"/>
          </a:xfrm>
          <a:prstGeom prst="roundRect">
            <a:avLst>
              <a:gd name="adj" fmla="val 1864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ベランダ・菜園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CF7650F7-0296-6FFF-2AA8-731629F33ADE}"/>
              </a:ext>
            </a:extLst>
          </p:cNvPr>
          <p:cNvSpPr/>
          <p:nvPr/>
        </p:nvSpPr>
        <p:spPr>
          <a:xfrm>
            <a:off x="9473239" y="1356651"/>
            <a:ext cx="1989203" cy="408124"/>
          </a:xfrm>
          <a:prstGeom prst="roundRect">
            <a:avLst>
              <a:gd name="adj" fmla="val 1864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マッサージ</a:t>
            </a:r>
          </a:p>
        </p:txBody>
      </p:sp>
    </p:spTree>
    <p:extLst>
      <p:ext uri="{BB962C8B-B14F-4D97-AF65-F5344CB8AC3E}">
        <p14:creationId xmlns:p14="http://schemas.microsoft.com/office/powerpoint/2010/main" val="417873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93534B-0730-D792-AF79-EF3A5CD0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21" y="422988"/>
            <a:ext cx="8596668" cy="659363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活動報告②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3D16B58-E028-CF8E-D558-12B5B04EF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1" y="1082351"/>
            <a:ext cx="3719804" cy="27898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A20D72E-E753-E901-30FD-A730C9C8A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20" y="1082351"/>
            <a:ext cx="2745921" cy="366122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B9F7B05-7B53-45B0-58BA-8F07BE232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36" y="939281"/>
            <a:ext cx="2745921" cy="366122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26160E4-748C-11DF-FC1A-3AA099E4C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1" y="3937518"/>
            <a:ext cx="3719804" cy="27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A61E86-FE94-EE37-2D30-1231A0B4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0743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夏の短期利用キャンペーン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71042C-D2D5-D88A-C792-29A38776C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03" y="1253413"/>
            <a:ext cx="3820089" cy="5399314"/>
          </a:xfrm>
          <a:prstGeom prst="rect">
            <a:avLst/>
          </a:prstGeom>
        </p:spPr>
      </p:pic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4D3469D9-3D22-AB6B-3579-C707198D04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172538"/>
              </p:ext>
            </p:extLst>
          </p:nvPr>
        </p:nvGraphicFramePr>
        <p:xfrm>
          <a:off x="5802408" y="1253413"/>
          <a:ext cx="3699143" cy="5224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41416" imgH="6415597" progId="AcroExch.Document.DC">
                  <p:embed/>
                </p:oleObj>
              </mc:Choice>
              <mc:Fallback>
                <p:oleObj name="Acrobat Document" r:id="rId3" imgW="4541416" imgH="64155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02408" y="1253413"/>
                        <a:ext cx="3699143" cy="5224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842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4B59-F551-4A61-AE09-FBF81CE8F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F9128C-CED7-6A7F-37B7-D1FBD99C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85" y="551636"/>
            <a:ext cx="8596668" cy="916946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広報活動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802982-AE7E-2F29-9D6C-8B0958C89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90" y="1270325"/>
            <a:ext cx="6273710" cy="51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0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0A7546-7D20-F165-5C6C-041B17F2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036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今後の予定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BD7BEBA-5009-5B43-3C28-A45677B06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9418"/>
            <a:ext cx="8596668" cy="37314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・令和７年度　運営推進会議予定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時間　１３時開始予定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第１回 令和７年５月３０日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金曜）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第２回 令和７年７月２４日（木曜）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第３回 令和</a:t>
            </a:r>
            <a:r>
              <a:rPr lang="en-US" altLang="ja-JP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</a:t>
            </a:r>
            <a:r>
              <a:rPr lang="ja-JP" altLang="en-US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年９月２５日 （木曜）</a:t>
            </a:r>
            <a:endParaRPr lang="en-US" altLang="ja-JP" dirty="0">
              <a:highlight>
                <a:srgbClr val="FFFF00"/>
              </a:highligh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第４回 令和７年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月２７日（木曜）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第５回　令和８年１月２２日（木曜）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第６回　令和８年３月２６日（木曜）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37022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黄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57758</TotalTime>
  <Words>267</Words>
  <Application>Microsoft Office PowerPoint</Application>
  <PresentationFormat>ワイド画面</PresentationFormat>
  <Paragraphs>69</Paragraphs>
  <Slides>9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HG丸ｺﾞｼｯｸM-PRO</vt:lpstr>
      <vt:lpstr>游ゴシック</vt:lpstr>
      <vt:lpstr>Arial</vt:lpstr>
      <vt:lpstr>Trebuchet MS</vt:lpstr>
      <vt:lpstr>Wingdings 3</vt:lpstr>
      <vt:lpstr>ファセット</vt:lpstr>
      <vt:lpstr>Acrobat Document</vt:lpstr>
      <vt:lpstr>令和７年度　第２回 運営推進会議</vt:lpstr>
      <vt:lpstr>次第</vt:lpstr>
      <vt:lpstr>事業所概要</vt:lpstr>
      <vt:lpstr>・利用者人数　令和７年７月24日現在</vt:lpstr>
      <vt:lpstr>活動報告⓵</vt:lpstr>
      <vt:lpstr>活動報告②</vt:lpstr>
      <vt:lpstr>夏の短期利用キャンペーン</vt:lpstr>
      <vt:lpstr>広報活動</vt:lpstr>
      <vt:lpstr>今後の予定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令和５年度　第１回 運営推進会議</dc:title>
  <dc:creator>fy-148</dc:creator>
  <cp:lastModifiedBy>良太 松原</cp:lastModifiedBy>
  <cp:revision>165</cp:revision>
  <cp:lastPrinted>2025-07-24T02:42:47Z</cp:lastPrinted>
  <dcterms:created xsi:type="dcterms:W3CDTF">2023-05-15T06:33:42Z</dcterms:created>
  <dcterms:modified xsi:type="dcterms:W3CDTF">2025-07-24T03:00:24Z</dcterms:modified>
</cp:coreProperties>
</file>